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Roboto"/>
      <p:regular r:id="rId40"/>
      <p:bold r:id="rId41"/>
      <p:italic r:id="rId42"/>
      <p:boldItalic r:id="rId43"/>
    </p:embeddedFont>
    <p:embeddedFont>
      <p:font typeface="Roboto Medium"/>
      <p:regular r:id="rId44"/>
      <p:bold r:id="rId45"/>
      <p:italic r:id="rId46"/>
      <p:boldItalic r:id="rId47"/>
    </p:embeddedFont>
    <p:embeddedFont>
      <p:font typeface="Roboto Light"/>
      <p:regular r:id="rId48"/>
      <p:bold r:id="rId49"/>
      <p:italic r:id="rId50"/>
      <p:boldItalic r:id="rId51"/>
    </p:embeddedFont>
    <p:embeddedFont>
      <p:font typeface="Roboto Mono"/>
      <p:regular r:id="rId52"/>
      <p:bold r:id="rId53"/>
      <p:italic r:id="rId54"/>
      <p:boldItalic r:id="rId55"/>
    </p:embeddedFont>
    <p:embeddedFont>
      <p:font typeface="Merriweather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40">
          <p15:clr>
            <a:srgbClr val="A4A3A4"/>
          </p15:clr>
        </p15:guide>
        <p15:guide id="2" orient="horz" pos="2749">
          <p15:clr>
            <a:srgbClr val="9AA0A6"/>
          </p15:clr>
        </p15:guide>
        <p15:guide id="3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40" orient="horz"/>
        <p:guide pos="2749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44" Type="http://schemas.openxmlformats.org/officeDocument/2006/relationships/font" Target="fonts/RobotoMedium-regular.fntdata"/><Relationship Id="rId43" Type="http://schemas.openxmlformats.org/officeDocument/2006/relationships/font" Target="fonts/Roboto-boldItalic.fntdata"/><Relationship Id="rId46" Type="http://schemas.openxmlformats.org/officeDocument/2006/relationships/font" Target="fonts/RobotoMedium-italic.fntdata"/><Relationship Id="rId45" Type="http://schemas.openxmlformats.org/officeDocument/2006/relationships/font" Target="fonts/Roboto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RobotoLight-regular.fntdata"/><Relationship Id="rId47" Type="http://schemas.openxmlformats.org/officeDocument/2006/relationships/font" Target="fonts/RobotoMedium-boldItalic.fntdata"/><Relationship Id="rId49" Type="http://schemas.openxmlformats.org/officeDocument/2006/relationships/font" Target="fonts/Roboto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RobotoLight-boldItalic.fntdata"/><Relationship Id="rId50" Type="http://schemas.openxmlformats.org/officeDocument/2006/relationships/font" Target="fonts/RobotoLight-italic.fntdata"/><Relationship Id="rId53" Type="http://schemas.openxmlformats.org/officeDocument/2006/relationships/font" Target="fonts/RobotoMono-bold.fntdata"/><Relationship Id="rId52" Type="http://schemas.openxmlformats.org/officeDocument/2006/relationships/font" Target="fonts/RobotoMono-regular.fntdata"/><Relationship Id="rId11" Type="http://schemas.openxmlformats.org/officeDocument/2006/relationships/slide" Target="slides/slide6.xml"/><Relationship Id="rId55" Type="http://schemas.openxmlformats.org/officeDocument/2006/relationships/font" Target="fonts/RobotoMono-boldItalic.fntdata"/><Relationship Id="rId10" Type="http://schemas.openxmlformats.org/officeDocument/2006/relationships/slide" Target="slides/slide5.xml"/><Relationship Id="rId54" Type="http://schemas.openxmlformats.org/officeDocument/2006/relationships/font" Target="fonts/RobotoMono-italic.fntdata"/><Relationship Id="rId13" Type="http://schemas.openxmlformats.org/officeDocument/2006/relationships/slide" Target="slides/slide8.xml"/><Relationship Id="rId57" Type="http://schemas.openxmlformats.org/officeDocument/2006/relationships/font" Target="fonts/Merriweather-bold.fntdata"/><Relationship Id="rId12" Type="http://schemas.openxmlformats.org/officeDocument/2006/relationships/slide" Target="slides/slide7.xml"/><Relationship Id="rId56" Type="http://schemas.openxmlformats.org/officeDocument/2006/relationships/font" Target="fonts/Merriweather-regular.fntdata"/><Relationship Id="rId15" Type="http://schemas.openxmlformats.org/officeDocument/2006/relationships/slide" Target="slides/slide10.xml"/><Relationship Id="rId59" Type="http://schemas.openxmlformats.org/officeDocument/2006/relationships/font" Target="fonts/Merriweather-boldItalic.fntdata"/><Relationship Id="rId14" Type="http://schemas.openxmlformats.org/officeDocument/2006/relationships/slide" Target="slides/slide9.xml"/><Relationship Id="rId58" Type="http://schemas.openxmlformats.org/officeDocument/2006/relationships/font" Target="fonts/Merriweather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90deac572f_0_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g290deac572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90deac572f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290deac572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92173cce7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292173cce7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92173cce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292173cce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8ff1810fd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8ff1810fd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90deac572f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290deac572f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An enormously efficient solution given the fact that HTML was not originally meant to offer tags equipped to format content on a web page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92173cce7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92173cce7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90deac572f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90deac572f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91c9753a7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91c9753a7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92173cce7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92173cce7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92173cce72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292173cce7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0deac572f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0deac572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0deac572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90deac572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1c9753a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91c9753a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0deac572f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90deac572f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0deac572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0deac572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0deac572f_0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g290deac572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rgbClr val="FFFFFF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" name="Google Shape;18;p3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None/>
              <a:defRPr sz="17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3175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◦"/>
              <a:defRPr sz="17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311150" lvl="2" marL="137160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Times New Roman"/>
              <a:buChar char="⬝"/>
              <a:defRPr sz="1300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Times New Roman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Times New Roman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Times New Roman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Times New Roman"/>
              <a:buChar char="●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Times New Roman"/>
              <a:buChar char="○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Times New Roman"/>
              <a:buChar char="■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33" name="Google Shape;33;p6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b="0" i="0" sz="2800" u="none" cap="none" strike="noStrike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b="0" i="0" sz="13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Roboto"/>
              <a:buChar char="■"/>
              <a:defRPr b="0" i="0" sz="11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5.png"/><Relationship Id="rId5" Type="http://schemas.openxmlformats.org/officeDocument/2006/relationships/hyperlink" Target="https://bit.ly/htmlcss-itp-f23" TargetMode="External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jpg"/><Relationship Id="rId4" Type="http://schemas.openxmlformats.org/officeDocument/2006/relationships/hyperlink" Target="https://en.wikipedia.org/wiki/Hypertext#/media/File:Sistema_hipertextual.jp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internetingishard.netlify.app/html-and-css/basic-web-pages/" TargetMode="External"/><Relationship Id="rId4" Type="http://schemas.openxmlformats.org/officeDocument/2006/relationships/hyperlink" Target="https://internetingishard.netlify.app/html-and-css/basic-web-pages/" TargetMode="External"/><Relationship Id="rId5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hyperlink" Target="https://codepen.io/pen/" TargetMode="External"/><Relationship Id="rId5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codepen.io/pen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bit.ly/33u0QNx" TargetMode="External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pmichaud.com/toast/" TargetMode="External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archive.org/web/" TargetMode="External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contact.html" TargetMode="External"/><Relationship Id="rId4" Type="http://schemas.openxmlformats.org/officeDocument/2006/relationships/hyperlink" Target="https://dlpng.com/png/7183819" TargetMode="External"/><Relationship Id="rId5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png"/><Relationship Id="rId4" Type="http://schemas.openxmlformats.org/officeDocument/2006/relationships/hyperlink" Target="https://www.w3schools.com/css/css_syntax.asp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w3schools.com/css/tryit.asp?filename=trycss_template3" TargetMode="External"/><Relationship Id="rId4" Type="http://schemas.openxmlformats.org/officeDocument/2006/relationships/hyperlink" Target="https://www.w3schools.com/css/tryit.asp?filename=trycss_howto_inline" TargetMode="External"/><Relationship Id="rId5" Type="http://schemas.openxmlformats.org/officeDocument/2006/relationships/hyperlink" Target="https://www.w3schools.com/css/tryit.asp?filename=trycss_howto_external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Relationship Id="rId4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css-art.com/freddie-mercury-html-css/" TargetMode="External"/><Relationship Id="rId4" Type="http://schemas.openxmlformats.org/officeDocument/2006/relationships/image" Target="../media/image1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w3schools.com/html/exercise.asp" TargetMode="External"/><Relationship Id="rId10" Type="http://schemas.openxmlformats.org/officeDocument/2006/relationships/hyperlink" Target="https://www.w3schools.com/html/html_examples.asp" TargetMode="External"/><Relationship Id="rId13" Type="http://schemas.openxmlformats.org/officeDocument/2006/relationships/hyperlink" Target="https://www.w3schools.com/css/css_examples.asp" TargetMode="External"/><Relationship Id="rId12" Type="http://schemas.openxmlformats.org/officeDocument/2006/relationships/hyperlink" Target="https://www.w3schools.com/cssref/default.asp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blog.hubspot.com/website/html-websites" TargetMode="External"/><Relationship Id="rId4" Type="http://schemas.openxmlformats.org/officeDocument/2006/relationships/hyperlink" Target="https://www.csszengarden.com/" TargetMode="External"/><Relationship Id="rId9" Type="http://schemas.openxmlformats.org/officeDocument/2006/relationships/hyperlink" Target="https://www.w3schools.com/tags/default.asp" TargetMode="External"/><Relationship Id="rId14" Type="http://schemas.openxmlformats.org/officeDocument/2006/relationships/hyperlink" Target="https://www.w3schools.com/css/exercise.asp" TargetMode="External"/><Relationship Id="rId5" Type="http://schemas.openxmlformats.org/officeDocument/2006/relationships/hyperlink" Target="https://css-art.com/" TargetMode="External"/><Relationship Id="rId6" Type="http://schemas.openxmlformats.org/officeDocument/2006/relationships/hyperlink" Target="https://en.wikipedia.org/wiki/HTML" TargetMode="External"/><Relationship Id="rId7" Type="http://schemas.openxmlformats.org/officeDocument/2006/relationships/hyperlink" Target="https://en.wikipedia.org/wiki/CSS" TargetMode="External"/><Relationship Id="rId8" Type="http://schemas.openxmlformats.org/officeDocument/2006/relationships/hyperlink" Target="https://codepen.io/pen/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internetingishard.netlify.app/html-and-css/" TargetMode="External"/><Relationship Id="rId4" Type="http://schemas.openxmlformats.org/officeDocument/2006/relationships/hyperlink" Target="https://zweibel.net/Javascripting-Graduate-Student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hyperlink" Target="https://programmerhumor.io/programming-memes/poor-html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hyperlink" Target="https://developer.mozilla.org/en-US/docs/Learn/Getting_started_with_the_web/HTML_basic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4294967295" type="ctrTitle"/>
          </p:nvPr>
        </p:nvSpPr>
        <p:spPr>
          <a:xfrm>
            <a:off x="93688" y="1431725"/>
            <a:ext cx="8520600" cy="12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160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with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160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Ian G. Williams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160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iwilliams1@gradcenter.cuny.edu	</a:t>
            </a:r>
            <a:endParaRPr sz="160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sz="1600"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rPr>
              <a:t>October 23rd, 2023</a:t>
            </a:r>
            <a:endParaRPr i="1" sz="1600">
              <a:solidFill>
                <a:schemeClr val="lt1"/>
              </a:solidFill>
              <a:highlight>
                <a:schemeClr val="dk1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i="1"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i="1"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i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i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 i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i="1"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adapted from</a:t>
            </a:r>
            <a:endParaRPr i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i="1"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Fall 2021 &amp; 2022 ITP lab slides</a:t>
            </a:r>
            <a:endParaRPr i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i="1" lang="en-US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by Zachary Mulbauer</a:t>
            </a:r>
            <a:endParaRPr i="1"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9" name="Google Shape;5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14675" y="3116450"/>
            <a:ext cx="1717625" cy="17176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/>
          <p:nvPr/>
        </p:nvSpPr>
        <p:spPr>
          <a:xfrm>
            <a:off x="2153850" y="3575063"/>
            <a:ext cx="48363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Link to slides: </a:t>
            </a:r>
            <a:r>
              <a:rPr lang="en-US" sz="1600" u="sng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https://bit.ly/htmlcss-itp-f23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(or scan QR code)</a:t>
            </a:r>
            <a:endParaRPr sz="1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1" name="Google Shape;61;p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688" y="496100"/>
            <a:ext cx="8956625" cy="69342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700">
                <a:latin typeface="Roboto Medium"/>
                <a:ea typeface="Roboto Medium"/>
                <a:cs typeface="Roboto Medium"/>
                <a:sym typeface="Roboto Medium"/>
              </a:rPr>
              <a:t>HT</a:t>
            </a:r>
            <a:r>
              <a:rPr lang="en-US" sz="2700">
                <a:latin typeface="Roboto Medium"/>
                <a:ea typeface="Roboto Medium"/>
                <a:cs typeface="Roboto Medium"/>
                <a:sym typeface="Roboto Medium"/>
              </a:rPr>
              <a:t>ML</a:t>
            </a:r>
            <a:r>
              <a:rPr lang="en-US" sz="2700">
                <a:latin typeface="Roboto Medium"/>
                <a:ea typeface="Roboto Medium"/>
                <a:cs typeface="Roboto Medium"/>
                <a:sym typeface="Roboto Medium"/>
              </a:rPr>
              <a:t>: HyperText Explained</a:t>
            </a:r>
            <a:endParaRPr sz="27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8" name="Google Shape;128;p21"/>
          <p:cNvSpPr txBox="1"/>
          <p:nvPr>
            <p:ph idx="1" type="body"/>
          </p:nvPr>
        </p:nvSpPr>
        <p:spPr>
          <a:xfrm flipH="1">
            <a:off x="0" y="1277100"/>
            <a:ext cx="9144000" cy="3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Text that links to other documents or information without containing it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Allows for display of materials by referencing and retrieving them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dictionary is an early iteration. Computational </a:t>
            </a: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vision first articulated as Vannevar Bush’s memex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Mostly used today for underlying structure of web pages and other HTML tools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8150" y="3022050"/>
            <a:ext cx="2647749" cy="174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 txBox="1"/>
          <p:nvPr/>
        </p:nvSpPr>
        <p:spPr>
          <a:xfrm>
            <a:off x="3400675" y="4765125"/>
            <a:ext cx="234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 source: </a:t>
            </a:r>
            <a:r>
              <a:rPr lang="en-US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Wikimedia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700">
                <a:latin typeface="Roboto Medium"/>
                <a:ea typeface="Roboto Medium"/>
                <a:cs typeface="Roboto Medium"/>
                <a:sym typeface="Roboto Medium"/>
              </a:rPr>
              <a:t>HTML</a:t>
            </a:r>
            <a:r>
              <a:rPr lang="en-US" sz="2700">
                <a:latin typeface="Roboto Medium"/>
                <a:ea typeface="Roboto Medium"/>
                <a:cs typeface="Roboto Medium"/>
                <a:sym typeface="Roboto Medium"/>
              </a:rPr>
              <a:t>: Markup Explained</a:t>
            </a:r>
            <a:endParaRPr sz="27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37" name="Google Shape;137;p22"/>
          <p:cNvSpPr txBox="1"/>
          <p:nvPr>
            <p:ph idx="1" type="body"/>
          </p:nvPr>
        </p:nvSpPr>
        <p:spPr>
          <a:xfrm flipH="1">
            <a:off x="0" y="1277100"/>
            <a:ext cx="9144000" cy="3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</a:t>
            </a: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hat is a markup language?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82296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◦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amed after the practice of “marking up” or annotating print manuscripts for formatting purposes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82296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◦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instructs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web browsers how to “mark up” or format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discrete units of information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⬝"/>
            </a:pPr>
            <a:r>
              <a:rPr lang="en-US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e.g. text, images, videos, lists, tables, links, etc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HTML is the 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tandard markup language for creating web pages; i.e. </a:t>
            </a:r>
            <a:r>
              <a:rPr i="1"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essential building blocks of the Web</a:t>
            </a:r>
            <a:endParaRPr i="1"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82296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employs elements 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that begin &amp; end with two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tags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one 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opening tag</a:t>
            </a:r>
            <a:r>
              <a:rPr lang="en-US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-US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&lt;p&gt;</a:t>
            </a:r>
            <a:r>
              <a:rPr lang="en-US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one closing tag </a:t>
            </a:r>
            <a:r>
              <a:rPr b="1" lang="en-US"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&lt;/p&gt;</a:t>
            </a:r>
            <a:endParaRPr b="1" sz="14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⬝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tags are 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enclosed by two angled brackets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⬝"/>
            </a:pP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closing tags must have a forward slash (</a:t>
            </a:r>
            <a:r>
              <a:rPr lang="en-US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 after the first angled bracket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700">
                <a:latin typeface="Roboto Medium"/>
                <a:ea typeface="Roboto Medium"/>
                <a:cs typeface="Roboto Medium"/>
                <a:sym typeface="Roboto Medium"/>
              </a:rPr>
              <a:t>HTML: Markup Process</a:t>
            </a:r>
            <a:endParaRPr sz="27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 flipH="1">
            <a:off x="0" y="4619550"/>
            <a:ext cx="90399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 source: </a:t>
            </a:r>
            <a:r>
              <a:rPr lang="en-US" sz="11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Oliver James, </a:t>
            </a:r>
            <a:r>
              <a:rPr i="1" lang="en-US" sz="11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Interneting Is Hard</a:t>
            </a:r>
            <a:endParaRPr i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5" name="Google Shape;14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250" y="1522950"/>
            <a:ext cx="8935500" cy="309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200">
                <a:latin typeface="Roboto Medium"/>
                <a:ea typeface="Roboto Medium"/>
                <a:cs typeface="Roboto Medium"/>
                <a:sym typeface="Roboto Medium"/>
              </a:rPr>
              <a:t>HTML: Tags for Paragraphs and Text Styling</a:t>
            </a:r>
            <a:endParaRPr sz="3200"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52" name="Google Shape;152;p24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oto Sans Symbols"/>
              <a:buChar char="■"/>
            </a:pPr>
            <a:r>
              <a:rPr lang="en-US" sz="1800">
                <a:solidFill>
                  <a:schemeClr val="dk2"/>
                </a:solidFill>
              </a:rPr>
              <a:t>Paragraphs are denoted by </a:t>
            </a:r>
            <a:r>
              <a:rPr b="1" lang="en-US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&lt;p&gt;</a:t>
            </a:r>
            <a:endParaRPr b="1"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-US" sz="1800">
                <a:solidFill>
                  <a:schemeClr val="dk2"/>
                </a:solidFill>
              </a:rPr>
              <a:t>Element =</a:t>
            </a:r>
            <a:endParaRPr sz="1800"/>
          </a:p>
          <a:p>
            <a:pPr indent="0" lvl="0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-285750" lvl="1" marL="1200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800"/>
              <a:t>o</a:t>
            </a:r>
            <a:r>
              <a:rPr lang="en-US" sz="1800">
                <a:solidFill>
                  <a:schemeClr val="dk2"/>
                </a:solidFill>
              </a:rPr>
              <a:t>pening tag = </a:t>
            </a:r>
            <a:r>
              <a:rPr b="1" lang="en-US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&lt;p&gt;</a:t>
            </a:r>
            <a:r>
              <a:rPr lang="en-US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 </a:t>
            </a:r>
            <a:endParaRPr>
              <a:latin typeface="Roboto Mono"/>
              <a:ea typeface="Roboto Mono"/>
              <a:cs typeface="Roboto Mono"/>
              <a:sym typeface="Roboto Mono"/>
            </a:endParaRPr>
          </a:p>
          <a:p>
            <a:pPr indent="-285750" lvl="1" marL="1200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lang="en-US" sz="1800"/>
              <a:t>c</a:t>
            </a:r>
            <a:r>
              <a:rPr lang="en-US" sz="1800">
                <a:solidFill>
                  <a:schemeClr val="dk2"/>
                </a:solidFill>
              </a:rPr>
              <a:t>losing tag = </a:t>
            </a:r>
            <a:r>
              <a:rPr b="1" lang="en-US"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&lt;/p&gt;</a:t>
            </a:r>
            <a:endParaRPr b="1" sz="1800"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0320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oto Sans Symbols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3" name="Google Shape;153;p24"/>
          <p:cNvSpPr txBox="1"/>
          <p:nvPr>
            <p:ph idx="2" type="body"/>
          </p:nvPr>
        </p:nvSpPr>
        <p:spPr>
          <a:xfrm>
            <a:off x="4572000" y="1505700"/>
            <a:ext cx="42603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oto Sans Symbols"/>
              <a:buChar char="▪"/>
            </a:pPr>
            <a:r>
              <a:rPr lang="en-US" sz="1600">
                <a:solidFill>
                  <a:schemeClr val="dk2"/>
                </a:solidFill>
              </a:rPr>
              <a:t>Italics are denoted by </a:t>
            </a:r>
            <a:r>
              <a:rPr b="1" lang="en-US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&lt;i&gt;</a:t>
            </a:r>
            <a:r>
              <a:rPr lang="en-US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 </a:t>
            </a:r>
            <a:r>
              <a:rPr lang="en-US" sz="1600">
                <a:solidFill>
                  <a:schemeClr val="dk2"/>
                </a:solidFill>
              </a:rPr>
              <a:t>or </a:t>
            </a:r>
            <a:r>
              <a:rPr b="1" lang="en-US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&lt;em&gt; 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oto Sans Symbols"/>
              <a:buChar char="▪"/>
            </a:pPr>
            <a:r>
              <a:rPr lang="en-US" sz="1600">
                <a:solidFill>
                  <a:schemeClr val="dk2"/>
                </a:solidFill>
              </a:rPr>
              <a:t>Bolded are denoted by </a:t>
            </a:r>
            <a:r>
              <a:rPr b="1" lang="en-US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&lt;b&gt;</a:t>
            </a:r>
            <a:r>
              <a:rPr lang="en-US" sz="1600">
                <a:solidFill>
                  <a:schemeClr val="dk2"/>
                </a:solidFill>
              </a:rPr>
              <a:t> or </a:t>
            </a:r>
            <a:r>
              <a:rPr b="1" lang="en-US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&lt;strong&gt;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oto Sans Symbols"/>
              <a:buChar char="▪"/>
            </a:pPr>
            <a:r>
              <a:rPr lang="en-US" sz="1600">
                <a:solidFill>
                  <a:schemeClr val="dk2"/>
                </a:solidFill>
              </a:rPr>
              <a:t>Block quotes are denoted by </a:t>
            </a:r>
            <a:r>
              <a:rPr b="1" lang="en-US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&lt;blockquote&gt;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Noto Sans Symbols"/>
              <a:buChar char="▪"/>
            </a:pPr>
            <a:r>
              <a:rPr lang="en-US" sz="1600">
                <a:solidFill>
                  <a:schemeClr val="dk2"/>
                </a:solidFill>
              </a:rPr>
              <a:t>Line breaks are denoted by </a:t>
            </a:r>
            <a:r>
              <a:rPr b="1" lang="en-US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&lt;br&gt;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Times New Roman"/>
              <a:buChar char="➢"/>
            </a:pPr>
            <a:r>
              <a:rPr b="1" i="1" lang="en-US" sz="15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&lt;br&gt;</a:t>
            </a:r>
            <a:r>
              <a:rPr i="1" lang="en-US" sz="1500">
                <a:solidFill>
                  <a:schemeClr val="dk2"/>
                </a:solidFill>
              </a:rPr>
              <a:t> presents a rare case in which an HTML element does not require a closing tag</a:t>
            </a:r>
            <a:endParaRPr sz="1600"/>
          </a:p>
        </p:txBody>
      </p:sp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4425" y="2360163"/>
            <a:ext cx="3078800" cy="42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200">
                <a:latin typeface="Roboto Medium"/>
                <a:ea typeface="Roboto Medium"/>
                <a:cs typeface="Roboto Medium"/>
                <a:sym typeface="Roboto Medium"/>
              </a:rPr>
              <a:t>HTML: Code Snippet: Practice!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descr="Text, letter&#10;&#10;Description automatically generated" id="161" name="Google Shape;161;p25"/>
          <p:cNvPicPr preferRelativeResize="0"/>
          <p:nvPr/>
        </p:nvPicPr>
        <p:blipFill rotWithShape="1">
          <a:blip r:embed="rId3">
            <a:alphaModFix/>
          </a:blip>
          <a:srcRect b="28748" l="0" r="-37" t="67"/>
          <a:stretch/>
        </p:blipFill>
        <p:spPr>
          <a:xfrm>
            <a:off x="4286175" y="1550250"/>
            <a:ext cx="4670650" cy="2169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p25"/>
          <p:cNvSpPr txBox="1"/>
          <p:nvPr/>
        </p:nvSpPr>
        <p:spPr>
          <a:xfrm>
            <a:off x="4286150" y="3923825"/>
            <a:ext cx="4670700" cy="110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2D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i="1" lang="en-US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ractice </a:t>
            </a:r>
            <a:r>
              <a:rPr i="1"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with</a:t>
            </a:r>
            <a:r>
              <a:rPr i="1" lang="en-US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paragraph and text styling </a:t>
            </a:r>
            <a:r>
              <a:rPr i="1" lang="en-US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tags</a:t>
            </a:r>
            <a:r>
              <a:rPr i="1" lang="en-US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1"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using the</a:t>
            </a:r>
            <a:r>
              <a:rPr i="1" lang="en-US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online code editor linked </a:t>
            </a:r>
            <a:r>
              <a:rPr i="1"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here</a:t>
            </a:r>
            <a:r>
              <a:rPr i="1" lang="en-US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i="1"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1" lang="en-US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https://codepen.io/pen/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latin typeface="Roboto"/>
                <a:ea typeface="Roboto"/>
                <a:cs typeface="Roboto"/>
                <a:sym typeface="Roboto"/>
              </a:rPr>
              <a:t>Use this text, or make your own while retaining the formatting</a:t>
            </a:r>
            <a:endParaRPr i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3" name="Google Shape;16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112" y="1550250"/>
            <a:ext cx="4063870" cy="347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311700" y="516450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000">
                <a:latin typeface="Roboto Medium"/>
                <a:ea typeface="Roboto Medium"/>
                <a:cs typeface="Roboto Medium"/>
                <a:sym typeface="Roboto Medium"/>
              </a:rPr>
              <a:t>HTML: Tags, The Basic Structure of a Web Page</a:t>
            </a:r>
            <a:endParaRPr sz="26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73239" y="1314488"/>
            <a:ext cx="9144000" cy="28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-US" sz="1600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</a:t>
            </a:r>
            <a:r>
              <a:rPr lang="en-US" sz="1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= opens page for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HTML code </a:t>
            </a:r>
            <a:endParaRPr sz="1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-US" sz="1600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r>
              <a:rPr lang="en-US" sz="1600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= opens metadata field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/head&gt;</a:t>
            </a:r>
            <a:r>
              <a:rPr lang="en-US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= closes metadata field			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-US" sz="1600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r>
              <a:rPr lang="en-US" sz="1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= opens visible page content</a:t>
            </a:r>
            <a:endParaRPr sz="1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-US" sz="1600">
                <a:solidFill>
                  <a:srgbClr val="666666"/>
                </a:solidFill>
                <a:latin typeface="Roboto Mono"/>
                <a:ea typeface="Roboto Mono"/>
                <a:cs typeface="Roboto Mono"/>
                <a:sym typeface="Roboto Mono"/>
              </a:rPr>
              <a:t>&lt;/body&gt;</a:t>
            </a:r>
            <a:r>
              <a:rPr lang="en-US" sz="1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= closes visible page content</a:t>
            </a:r>
            <a:endParaRPr sz="16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r>
              <a:rPr lang="en-US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= closes page for HTML code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p26"/>
          <p:cNvSpPr txBox="1"/>
          <p:nvPr/>
        </p:nvSpPr>
        <p:spPr>
          <a:xfrm>
            <a:off x="4893650" y="1801700"/>
            <a:ext cx="3532200" cy="1044600"/>
          </a:xfrm>
          <a:prstGeom prst="rect">
            <a:avLst/>
          </a:prstGeom>
          <a:noFill/>
          <a:ln cap="flat" cmpd="dbl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➢"/>
            </a:pPr>
            <a:r>
              <a:rPr i="1" lang="en-US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be sure to check </a:t>
            </a:r>
            <a:r>
              <a:rPr i="1" lang="en-US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that </a:t>
            </a:r>
            <a:r>
              <a:rPr i="1" lang="en-US" sz="16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you have closed all of your brackets and tags</a:t>
            </a:r>
            <a:endParaRPr i="1" sz="16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6"/>
          <p:cNvSpPr/>
          <p:nvPr/>
        </p:nvSpPr>
        <p:spPr>
          <a:xfrm>
            <a:off x="114850" y="1957150"/>
            <a:ext cx="448500" cy="1838700"/>
          </a:xfrm>
          <a:prstGeom prst="curvedRightArrow">
            <a:avLst>
              <a:gd fmla="val 0" name="adj1"/>
              <a:gd fmla="val 25823" name="adj2"/>
              <a:gd fmla="val 17081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6"/>
          <p:cNvSpPr/>
          <p:nvPr/>
        </p:nvSpPr>
        <p:spPr>
          <a:xfrm>
            <a:off x="754762" y="2291271"/>
            <a:ext cx="291300" cy="412200"/>
          </a:xfrm>
          <a:prstGeom prst="curvedRightArrow">
            <a:avLst>
              <a:gd fmla="val 0" name="adj1"/>
              <a:gd fmla="val 29010" name="adj2"/>
              <a:gd fmla="val 30458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6"/>
          <p:cNvSpPr/>
          <p:nvPr/>
        </p:nvSpPr>
        <p:spPr>
          <a:xfrm>
            <a:off x="754700" y="3005912"/>
            <a:ext cx="291300" cy="412200"/>
          </a:xfrm>
          <a:prstGeom prst="curvedRightArrow">
            <a:avLst>
              <a:gd fmla="val 0" name="adj1"/>
              <a:gd fmla="val 29010" name="adj2"/>
              <a:gd fmla="val 30458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6"/>
          <p:cNvSpPr txBox="1"/>
          <p:nvPr/>
        </p:nvSpPr>
        <p:spPr>
          <a:xfrm>
            <a:off x="754750" y="4212325"/>
            <a:ext cx="78126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Return to your code snippet (via </a:t>
            </a:r>
            <a:r>
              <a:rPr i="0" lang="en-US" sz="1600" u="sng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https://codepen.io/pen/</a:t>
            </a:r>
            <a:r>
              <a:rPr i="0" lang="en-US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) to add these tags, </a:t>
            </a:r>
            <a:r>
              <a:rPr lang="en-US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and</a:t>
            </a:r>
            <a:r>
              <a:rPr i="0" lang="en-US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to </a:t>
            </a:r>
            <a:r>
              <a:rPr lang="en-US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layer</a:t>
            </a:r>
            <a:r>
              <a:rPr i="0" lang="en-US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any </a:t>
            </a:r>
            <a:r>
              <a:rPr i="0" lang="en-US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existing paragraph content </a:t>
            </a:r>
            <a:r>
              <a:rPr lang="en-US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between</a:t>
            </a:r>
            <a:r>
              <a:rPr i="0" lang="en-US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the </a:t>
            </a:r>
            <a:r>
              <a:rPr b="1" i="0" lang="en-US" sz="1600" u="none" cap="none" strike="noStrik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r>
              <a:rPr i="0" lang="en-US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and </a:t>
            </a:r>
            <a:r>
              <a:rPr b="1" lang="en-US" sz="16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&lt;/body&gt;</a:t>
            </a:r>
            <a:r>
              <a:rPr lang="en-US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tags</a:t>
            </a:r>
            <a:r>
              <a:rPr i="0" lang="en-US" sz="1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311725" y="500925"/>
            <a:ext cx="8520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200">
                <a:latin typeface="Roboto"/>
                <a:ea typeface="Roboto"/>
                <a:cs typeface="Roboto"/>
                <a:sym typeface="Roboto"/>
              </a:rPr>
              <a:t>HTML: Tags, Titles, and Headings</a:t>
            </a:r>
            <a:endParaRPr sz="3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2" name="Google Shape;182;p27"/>
          <p:cNvSpPr txBox="1"/>
          <p:nvPr>
            <p:ph idx="1" type="body"/>
          </p:nvPr>
        </p:nvSpPr>
        <p:spPr>
          <a:xfrm>
            <a:off x="36625" y="1283950"/>
            <a:ext cx="4505700" cy="3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69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▪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Page titles are denoted by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&lt;title&gt;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6550" lvl="1" marL="8229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Roboto"/>
              <a:buChar char="•"/>
            </a:pPr>
            <a:r>
              <a:rPr lang="en-US" sz="1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-US" sz="16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hows up in browser tab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6550" lvl="1" marL="8229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Arial"/>
              <a:buChar char="•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located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under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as </a:t>
            </a:r>
            <a:r>
              <a:rPr lang="en-US" sz="1600" u="sng">
                <a:latin typeface="Roboto"/>
                <a:ea typeface="Roboto"/>
                <a:cs typeface="Roboto"/>
                <a:sym typeface="Roboto"/>
              </a:rPr>
              <a:t>metadata</a:t>
            </a:r>
            <a:endParaRPr u="sng">
              <a:latin typeface="Roboto"/>
              <a:ea typeface="Roboto"/>
              <a:cs typeface="Roboto"/>
              <a:sym typeface="Roboto"/>
            </a:endParaRPr>
          </a:p>
          <a:p>
            <a:pPr indent="-342900" lvl="0" marL="4699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Font typeface="Noto Sans Symbols"/>
              <a:buChar char="▪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Heading levels span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&lt;h1&gt;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 to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&lt;h6&gt;</a:t>
            </a:r>
            <a:endParaRPr b="1"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-336550" lvl="1" marL="8229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Roboto"/>
              <a:buChar char="•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orts headings and subheadings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6550" lvl="1" marL="82296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700"/>
              <a:buFont typeface="Arial"/>
              <a:buChar char="•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located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under </a:t>
            </a:r>
            <a:r>
              <a:rPr b="1" lang="en-US" sz="1500"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as body content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Now return to your code snippet to add a </a:t>
            </a:r>
            <a:r>
              <a:rPr i="1" lang="en-US" sz="1600">
                <a:latin typeface="Roboto"/>
                <a:ea typeface="Roboto"/>
                <a:cs typeface="Roboto"/>
                <a:sym typeface="Roboto"/>
              </a:rPr>
              <a:t>title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i="1" lang="en-US" sz="1600">
                <a:latin typeface="Roboto"/>
                <a:ea typeface="Roboto"/>
                <a:cs typeface="Roboto"/>
                <a:sym typeface="Roboto"/>
              </a:rPr>
              <a:t>a heading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, making sure to layer these elements correctly. Remember: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Times New Roman"/>
              <a:buChar char="■"/>
            </a:pP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title tags between </a:t>
            </a:r>
            <a:r>
              <a:rPr b="1" lang="en-US" sz="1300"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r>
              <a:rPr lang="en-US" sz="1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and </a:t>
            </a:r>
            <a:r>
              <a:rPr b="1" lang="en-US" sz="1300">
                <a:latin typeface="Roboto Mono"/>
                <a:ea typeface="Roboto Mono"/>
                <a:cs typeface="Roboto Mono"/>
                <a:sym typeface="Roboto Mono"/>
              </a:rPr>
              <a:t>&lt;/head&gt;</a:t>
            </a:r>
            <a:r>
              <a:rPr b="1" lang="en-US" sz="1500"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-28575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Times New Roman"/>
              <a:buChar char="■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h1-h6 tags between </a:t>
            </a:r>
            <a:r>
              <a:rPr b="1" lang="en-US" sz="1300"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r>
              <a:rPr lang="en-US" sz="13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and </a:t>
            </a:r>
            <a:r>
              <a:rPr b="1" lang="en-US" sz="1300">
                <a:latin typeface="Roboto Mono"/>
                <a:ea typeface="Roboto Mono"/>
                <a:cs typeface="Roboto Mono"/>
                <a:sym typeface="Roboto Mono"/>
              </a:rPr>
              <a:t>&lt;/body&gt;</a:t>
            </a:r>
            <a:endParaRPr b="1"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Example: </a:t>
            </a:r>
            <a:r>
              <a:rPr lang="en-US" sz="1600" u="sng">
                <a:latin typeface="Roboto"/>
                <a:ea typeface="Roboto"/>
                <a:cs typeface="Roboto"/>
                <a:sym typeface="Roboto"/>
                <a:hlinkClick r:id="rId3"/>
              </a:rPr>
              <a:t>https://bit.ly/33u0QNx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 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228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4642975" y="1463800"/>
            <a:ext cx="2421300" cy="3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&lt;h1&gt;Heading 1&lt;/h1&gt;</a:t>
            </a:r>
            <a:endParaRPr b="1"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&lt;h2&gt;Heading 2&lt;/h2&gt;</a:t>
            </a:r>
            <a:endParaRPr b="1"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&lt;h3&gt;Heading 3&lt;/h3&gt;</a:t>
            </a:r>
            <a:endParaRPr b="1"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&lt;h4&gt;Heading 4&lt;/h4&gt;</a:t>
            </a:r>
            <a:endParaRPr b="1"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&lt;h5&gt;Heading 5&lt;/h5&gt;</a:t>
            </a:r>
            <a:endParaRPr b="1" i="0" sz="16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6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&lt;h6&gt;Heading 6&lt;/h6&gt;</a:t>
            </a:r>
            <a:endParaRPr b="1" i="0" sz="11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84" name="Google Shape;184;p27"/>
          <p:cNvPicPr preferRelativeResize="0"/>
          <p:nvPr/>
        </p:nvPicPr>
        <p:blipFill rotWithShape="1">
          <a:blip r:embed="rId4">
            <a:alphaModFix/>
          </a:blip>
          <a:srcRect b="3526" l="0" r="0" t="4611"/>
          <a:stretch/>
        </p:blipFill>
        <p:spPr>
          <a:xfrm>
            <a:off x="7139325" y="1348650"/>
            <a:ext cx="1881825" cy="292785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5" name="Google Shape;185;p27"/>
          <p:cNvCxnSpPr/>
          <p:nvPr/>
        </p:nvCxnSpPr>
        <p:spPr>
          <a:xfrm flipH="1" rot="10800000">
            <a:off x="4562837" y="1283950"/>
            <a:ext cx="5100" cy="3861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6" name="Google Shape;18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7" name="Google Shape;187;p27"/>
          <p:cNvSpPr txBox="1"/>
          <p:nvPr/>
        </p:nvSpPr>
        <p:spPr>
          <a:xfrm>
            <a:off x="4795975" y="4683025"/>
            <a:ext cx="3869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-US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These are pre-defined within HTML; you can modify with CSS</a:t>
            </a:r>
            <a:endParaRPr i="1" sz="9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200">
                <a:latin typeface="Roboto"/>
                <a:ea typeface="Roboto"/>
                <a:cs typeface="Roboto"/>
                <a:sym typeface="Roboto"/>
              </a:rPr>
              <a:t>HTML: </a:t>
            </a:r>
            <a:r>
              <a:rPr lang="en-US" sz="3200">
                <a:latin typeface="Roboto"/>
                <a:ea typeface="Roboto"/>
                <a:cs typeface="Roboto"/>
                <a:sym typeface="Roboto"/>
              </a:rPr>
              <a:t>Viewing Page Sources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52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100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Now that you have more of a grasp on how HTML uses tags to “mark up” content on the web, take a glimpse </a:t>
            </a:r>
            <a:r>
              <a:rPr i="1" lang="en-US">
                <a:latin typeface="Roboto"/>
                <a:ea typeface="Roboto"/>
                <a:cs typeface="Roboto"/>
                <a:sym typeface="Roboto"/>
              </a:rPr>
              <a:t>behind the veil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 and see for yourself: 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Roboto"/>
              <a:buChar char="▪"/>
            </a:pP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Early-stage websites are more legible given their </a:t>
            </a: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exclusive</a:t>
            </a: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 use of HTML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Roboto"/>
              <a:buChar char="▪"/>
            </a:pP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So let’s </a:t>
            </a: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visit</a:t>
            </a: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 an</a:t>
            </a: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 old-school website (last updated in 1994): </a:t>
            </a:r>
            <a:r>
              <a:rPr lang="en-US" sz="15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http://www.pmichaud.com/toast/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Roboto"/>
              <a:buChar char="▪"/>
            </a:pP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When you’re ready: 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11150" lvl="2" marL="13716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Roboto"/>
              <a:buAutoNum type="romanLcPeriod"/>
            </a:pP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right-click or control+click anywhere on the page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11150" lvl="2" marL="13716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Roboto"/>
              <a:buAutoNum type="romanLcPeriod"/>
            </a:pP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click “view page source”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11150" lvl="2" marL="13716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300"/>
              <a:buFont typeface="Roboto"/>
              <a:buAutoNum type="romanLcPeriod"/>
            </a:pP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try reading its HTML source code 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500"/>
              <a:buFont typeface="Roboto"/>
              <a:buAutoNum type="romanLcPeriod"/>
            </a:pPr>
            <a:r>
              <a:rPr lang="en-US" sz="1500">
                <a:latin typeface="Roboto"/>
                <a:ea typeface="Roboto"/>
                <a:cs typeface="Roboto"/>
                <a:sym typeface="Roboto"/>
              </a:rPr>
              <a:t>share what stands out to you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7775" y="2975000"/>
            <a:ext cx="2093375" cy="208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200">
                <a:latin typeface="Roboto"/>
                <a:ea typeface="Roboto"/>
                <a:cs typeface="Roboto"/>
                <a:sym typeface="Roboto"/>
              </a:rPr>
              <a:t>HTML: Viewing Page Sources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9"/>
          <p:cNvSpPr txBox="1"/>
          <p:nvPr>
            <p:ph idx="1" type="body"/>
          </p:nvPr>
        </p:nvSpPr>
        <p:spPr>
          <a:xfrm>
            <a:off x="0" y="12954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It is recommended that you display the page and the source side by side, in different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3" name="Google Shape;20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6513" y="1815725"/>
            <a:ext cx="5391027" cy="312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200">
                <a:latin typeface="Roboto"/>
                <a:ea typeface="Roboto"/>
                <a:cs typeface="Roboto"/>
                <a:sym typeface="Roboto"/>
              </a:rPr>
              <a:t>HTML: Comments &amp; Page Version Histories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HTML code itself does not contain histories of its changes, but a website might contain an edit history log.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An author may include notes about changes using the </a:t>
            </a:r>
            <a:r>
              <a:rPr i="1" lang="en-US">
                <a:latin typeface="Roboto"/>
                <a:ea typeface="Roboto"/>
                <a:cs typeface="Roboto"/>
                <a:sym typeface="Roboto"/>
              </a:rPr>
              <a:t>comment 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tag, which looks like this</a:t>
            </a:r>
            <a:r>
              <a:rPr b="1" lang="en-US">
                <a:latin typeface="Roboto Mono"/>
                <a:ea typeface="Roboto Mono"/>
                <a:cs typeface="Roboto Mono"/>
                <a:sym typeface="Roboto Mono"/>
              </a:rPr>
              <a:t> &lt;!-- —-&gt;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Example: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A comment is not processed by the web browser, meaning the text contained within it is not fed as instructions for markup. Try adding one to your code snippet.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i="1" lang="en-US">
                <a:latin typeface="Roboto"/>
                <a:ea typeface="Roboto"/>
                <a:cs typeface="Roboto"/>
                <a:sym typeface="Roboto"/>
              </a:rPr>
              <a:t>Another way to check for changes and a version history is the Internet Archive’s Wayback Machine, which you can access here </a:t>
            </a:r>
            <a:r>
              <a:rPr i="1" lang="en-US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https://archive.org/web/</a:t>
            </a:r>
            <a:endParaRPr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1" name="Google Shape;21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4600" y="2822187"/>
            <a:ext cx="4203325" cy="47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Agenda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68" name="Google Shape;68;p13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-US" sz="1500">
                <a:solidFill>
                  <a:schemeClr val="dk1"/>
                </a:solidFill>
              </a:rPr>
              <a:t>Learning outcomes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-US" sz="1500">
                <a:solidFill>
                  <a:schemeClr val="dk1"/>
                </a:solidFill>
              </a:rPr>
              <a:t>Introductions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AutoNum type="arabicPeriod"/>
            </a:pPr>
            <a:r>
              <a:rPr lang="en-US" sz="1500">
                <a:solidFill>
                  <a:schemeClr val="dk1"/>
                </a:solidFill>
              </a:rPr>
              <a:t>HTML</a:t>
            </a:r>
            <a:endParaRPr sz="15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>
                <a:solidFill>
                  <a:schemeClr val="dk1"/>
                </a:solidFill>
              </a:rPr>
              <a:t>Origins &amp; concepts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>
                <a:solidFill>
                  <a:schemeClr val="dk1"/>
                </a:solidFill>
              </a:rPr>
              <a:t>Nuts &amp; bolts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>
                <a:solidFill>
                  <a:schemeClr val="dk1"/>
                </a:solidFill>
              </a:rPr>
              <a:t>HTML practice (text, tags, elements, formatting)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69;p13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4.	CSS</a:t>
            </a:r>
            <a:endParaRPr sz="15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>
                <a:solidFill>
                  <a:schemeClr val="dk1"/>
                </a:solidFill>
              </a:rPr>
              <a:t>Origins &amp; concepts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>
                <a:solidFill>
                  <a:schemeClr val="dk1"/>
                </a:solidFill>
              </a:rPr>
              <a:t>Nuts &amp; bolts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>
                <a:solidFill>
                  <a:schemeClr val="dk1"/>
                </a:solidFill>
              </a:rPr>
              <a:t>CSS practice (universal &amp; specific stylesheet)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5.	</a:t>
            </a:r>
            <a:r>
              <a:rPr lang="en-US" sz="1500">
                <a:solidFill>
                  <a:schemeClr val="dk1"/>
                </a:solidFill>
              </a:rPr>
              <a:t>Recommendations and next steps</a:t>
            </a:r>
            <a:endParaRPr sz="15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>
                <a:solidFill>
                  <a:schemeClr val="dk1"/>
                </a:solidFill>
              </a:rPr>
              <a:t>Resources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>
                <a:solidFill>
                  <a:schemeClr val="dk1"/>
                </a:solidFill>
              </a:rPr>
              <a:t>Websites</a:t>
            </a:r>
            <a:endParaRPr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-US">
                <a:solidFill>
                  <a:schemeClr val="dk1"/>
                </a:solidFill>
              </a:rPr>
              <a:t>Recommended tutorials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600">
                <a:latin typeface="Roboto"/>
                <a:ea typeface="Roboto"/>
                <a:cs typeface="Roboto"/>
                <a:sym typeface="Roboto"/>
              </a:rPr>
              <a:t>Creating</a:t>
            </a:r>
            <a:r>
              <a:rPr lang="en-US" sz="2600">
                <a:latin typeface="Roboto"/>
                <a:ea typeface="Roboto"/>
                <a:cs typeface="Roboto"/>
                <a:sym typeface="Roboto"/>
              </a:rPr>
              <a:t> a Coding Environment &amp; Website Folder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31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This is an essential step to coding. Remember, HTML combines connects referenced information.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Minimize all your windows so only your computer desktop remains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Click File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&gt;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&gt; New Folder &gt;&gt; name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that folder "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website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”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Open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Finder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  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&gt;&gt;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 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select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Applications  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&gt;&gt;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  open your preferred text editor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US" sz="1200">
                <a:latin typeface="Roboto"/>
                <a:ea typeface="Roboto"/>
                <a:cs typeface="Roboto"/>
                <a:sym typeface="Roboto"/>
              </a:rPr>
              <a:t>e.g. TextEdit (MacOS), Notepad (Windows)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Click New Document (or click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File &gt;&gt; New)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Click Format &gt;&gt; Press Make Plain Text </a:t>
            </a:r>
            <a:r>
              <a:rPr i="1" lang="en-US" sz="1600">
                <a:latin typeface="Roboto"/>
                <a:ea typeface="Roboto"/>
                <a:cs typeface="Roboto"/>
                <a:sym typeface="Roboto"/>
              </a:rPr>
              <a:t>(this is an essential step)</a:t>
            </a:r>
            <a:endParaRPr i="1"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Copy and paste your HTML code from codepen into the new file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Click File &gt;&gt; S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ave &gt;&gt; title your new file "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index.html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"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Click “Save” with your “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website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” folder as the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file’s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directory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" name="Google Shape;21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600">
                <a:latin typeface="Roboto"/>
                <a:ea typeface="Roboto"/>
                <a:cs typeface="Roboto"/>
                <a:sym typeface="Roboto"/>
              </a:rPr>
              <a:t>Coding Environment: Example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5" name="Google Shape;22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342750"/>
            <a:ext cx="4369062" cy="3714074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2"/>
          <p:cNvSpPr txBox="1"/>
          <p:nvPr/>
        </p:nvSpPr>
        <p:spPr>
          <a:xfrm>
            <a:off x="5552850" y="2784138"/>
            <a:ext cx="2919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Simply put, it’s a folder that 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contains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 everything (which may include sub-folders)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/>
          <p:nvPr/>
        </p:nvSpPr>
        <p:spPr>
          <a:xfrm>
            <a:off x="4441550" y="1470175"/>
            <a:ext cx="4702500" cy="3002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200">
                <a:latin typeface="Roboto Medium"/>
                <a:ea typeface="Roboto Medium"/>
                <a:cs typeface="Roboto Medium"/>
                <a:sym typeface="Roboto Medium"/>
              </a:rPr>
              <a:t>HTML: Tags for Links - Hypertext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33" name="Google Shape;233;p33"/>
          <p:cNvSpPr txBox="1"/>
          <p:nvPr>
            <p:ph idx="1" type="body"/>
          </p:nvPr>
        </p:nvSpPr>
        <p:spPr>
          <a:xfrm>
            <a:off x="0" y="1282441"/>
            <a:ext cx="4529272" cy="38534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▪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&lt;a&gt;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tag links users to another file in your your Website folder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—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but more on that in a bit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▪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href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part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of the opening tag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, known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as the attribute name,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 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indexes the title of your intended file, known as the attribute value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6550" lvl="1" marL="1200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•"/>
            </a:pP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href</a:t>
            </a:r>
            <a:r>
              <a:rPr lang="en-US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= </a:t>
            </a:r>
            <a:r>
              <a:rPr lang="en-US" sz="1600" u="sng">
                <a:latin typeface="Roboto"/>
                <a:ea typeface="Roboto"/>
                <a:cs typeface="Roboto"/>
                <a:sym typeface="Roboto"/>
              </a:rPr>
              <a:t>h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yperlink </a:t>
            </a:r>
            <a:r>
              <a:rPr lang="en-US" sz="1600" u="sng">
                <a:latin typeface="Roboto"/>
                <a:ea typeface="Roboto"/>
                <a:cs typeface="Roboto"/>
                <a:sym typeface="Roboto"/>
              </a:rPr>
              <a:t>ref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erence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▪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The attribute must be be contained in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“ “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▪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The example on the right yields the following hyperlink: </a:t>
            </a:r>
            <a:r>
              <a:rPr lang="en-US" sz="1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Contact us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Web Scraping" id="234" name="Google Shape;234;p33" title="Web Scraping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99128" y="1574677"/>
            <a:ext cx="4563015" cy="2778413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Working with Links in a Local Directory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1" name="Google Shape;241;p34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12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Roboto"/>
              <a:buChar char="▪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When linking to another page on your website, you need to save that other page </a:t>
            </a:r>
            <a:r>
              <a:rPr i="1" lang="en-US" sz="1800" u="sng">
                <a:latin typeface="Roboto"/>
                <a:ea typeface="Roboto"/>
                <a:cs typeface="Roboto"/>
                <a:sym typeface="Roboto"/>
              </a:rPr>
              <a:t>in the same folder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 as the page in which you're embedding an intended hyperlink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285750" lvl="0" marL="412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Noto Sans Symbols"/>
              <a:buChar char="▪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If 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you want 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to embed a link in your "</a:t>
            </a:r>
            <a:r>
              <a:rPr b="1" lang="en-US" sz="1800">
                <a:latin typeface="Roboto"/>
                <a:ea typeface="Roboto"/>
                <a:cs typeface="Roboto"/>
                <a:sym typeface="Roboto"/>
              </a:rPr>
              <a:t>index.html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" file that yields an image 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file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, then you would first need to save 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that 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image file in  “</a:t>
            </a:r>
            <a:r>
              <a:rPr b="1" lang="en-US" sz="1800">
                <a:latin typeface="Roboto"/>
                <a:ea typeface="Roboto"/>
                <a:cs typeface="Roboto"/>
                <a:sym typeface="Roboto"/>
              </a:rPr>
              <a:t>website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” folder where "</a:t>
            </a:r>
            <a:r>
              <a:rPr b="1" lang="en-US" sz="1800">
                <a:latin typeface="Roboto"/>
                <a:ea typeface="Roboto"/>
                <a:cs typeface="Roboto"/>
                <a:sym typeface="Roboto"/>
              </a:rPr>
              <a:t>index.html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" lives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-US" sz="2100">
                <a:latin typeface="Roboto"/>
                <a:ea typeface="Roboto"/>
                <a:cs typeface="Roboto"/>
                <a:sym typeface="Roboto"/>
              </a:rPr>
              <a:t>Let’s try it out…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Linking to Images in a Local Directory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48" name="Google Shape;248;p35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You can call upon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 an image file with the </a:t>
            </a:r>
            <a:r>
              <a:rPr b="1" lang="en-US" sz="1800">
                <a:latin typeface="Roboto Mono"/>
                <a:ea typeface="Roboto Mono"/>
                <a:cs typeface="Roboto Mono"/>
                <a:sym typeface="Roboto Mono"/>
              </a:rPr>
              <a:t>&lt;img&gt;</a:t>
            </a:r>
            <a:r>
              <a:rPr b="1" lang="en-US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tag by using the </a:t>
            </a:r>
            <a:r>
              <a:rPr b="1" lang="en-US" sz="1800">
                <a:latin typeface="Roboto Mono"/>
                <a:ea typeface="Roboto Mono"/>
                <a:cs typeface="Roboto Mono"/>
                <a:sym typeface="Roboto Mono"/>
              </a:rPr>
              <a:t>src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 attribute to index the title of that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 image file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In order to use this tag, follow these following steps: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create a new document, save it to your "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website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" folder as "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image1.html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”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copy/paste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&lt;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img src="image1.png"&gt;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in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your “image1.html” file, </a:t>
            </a:r>
            <a:r>
              <a:rPr i="1" lang="en-US" sz="1600" u="sng">
                <a:latin typeface="Roboto"/>
                <a:ea typeface="Roboto"/>
                <a:cs typeface="Roboto"/>
                <a:sym typeface="Roboto"/>
              </a:rPr>
              <a:t>save your work</a:t>
            </a:r>
            <a:endParaRPr i="1" sz="1800" u="sng"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ownload an image file, </a:t>
            </a:r>
            <a:r>
              <a:rPr i="1" lang="en-US" sz="1600" u="sng">
                <a:latin typeface="Roboto"/>
                <a:ea typeface="Roboto"/>
                <a:cs typeface="Roboto"/>
                <a:sym typeface="Roboto"/>
              </a:rPr>
              <a:t>save it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to your "website" folder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as "image1.png"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eturn to your "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index.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html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"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file to embed a link to the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"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image1.html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"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file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lphaL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example: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30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ave your work and open "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index.html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" in your browser to see if your link works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9" name="Google Shape;24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5275" y="1751050"/>
            <a:ext cx="2871124" cy="35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5400" y="4011925"/>
            <a:ext cx="4772050" cy="352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900">
                <a:latin typeface="Roboto Medium"/>
                <a:ea typeface="Roboto Medium"/>
                <a:cs typeface="Roboto Medium"/>
                <a:sym typeface="Roboto Medium"/>
              </a:rPr>
              <a:t>Cascading Style Sheets (CSS)</a:t>
            </a:r>
            <a:endParaRPr sz="29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57" name="Google Shape;257;p36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0350" lvl="0" marL="412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HTML separated document structure and layout. Layout, by default, was often determined by the browser.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260350" lvl="0" marL="412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First proposed in 1994 by Håkon Wium Lie. First 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version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 invented in 1996.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260350" lvl="0" marL="412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Goal of CSS was to create a universal style selector for the Web, improve visual design.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260350" lvl="0" marL="412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Sets rules for how the layout and design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 elements of HTML should be rendered in your browser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○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i.e. CSS dresses up web pages using “rule sets” established in a stylesheet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273050" lvl="0" marL="412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daptable across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 web pages, browsers, tablets, devices, screen sizes, and more.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273050" lvl="0" marL="412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Radically improved the efficiency with which developers built visually appealing websites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273050" lvl="0" marL="4127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CSS has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i="1" lang="en-US" sz="1400">
                <a:latin typeface="Roboto"/>
                <a:ea typeface="Roboto"/>
                <a:cs typeface="Roboto"/>
                <a:sym typeface="Roboto"/>
              </a:rPr>
              <a:t>cascading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 effect in how CSS rules establish an order of precedence that instructs browsers how to style HTML elements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8" name="Google Shape;25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type="title"/>
          </p:nvPr>
        </p:nvSpPr>
        <p:spPr>
          <a:xfrm>
            <a:off x="311725" y="500925"/>
            <a:ext cx="884089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3000">
                <a:latin typeface="Roboto Medium"/>
                <a:ea typeface="Roboto Medium"/>
                <a:cs typeface="Roboto Medium"/>
                <a:sym typeface="Roboto Medium"/>
              </a:rPr>
              <a:t>CSS: Syntax and Rule-Set</a:t>
            </a:r>
            <a:endParaRPr sz="30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64" name="Google Shape;264;p37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CSS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presents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 a rule-set consisting primarily of </a:t>
            </a:r>
            <a:r>
              <a:rPr i="1" lang="en-US" sz="1400">
                <a:latin typeface="Roboto"/>
                <a:ea typeface="Roboto"/>
                <a:cs typeface="Roboto"/>
                <a:sym typeface="Roboto"/>
              </a:rPr>
              <a:t>selectors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i="1" lang="en-US" sz="1400">
                <a:latin typeface="Roboto"/>
                <a:ea typeface="Roboto"/>
                <a:cs typeface="Roboto"/>
                <a:sym typeface="Roboto"/>
              </a:rPr>
              <a:t>declaration blocks</a:t>
            </a:r>
            <a:endParaRPr i="1" sz="1400">
              <a:latin typeface="Roboto"/>
              <a:ea typeface="Roboto"/>
              <a:cs typeface="Roboto"/>
              <a:sym typeface="Roboto"/>
            </a:endParaRPr>
          </a:p>
          <a:p>
            <a:pPr indent="-101600" lvl="0" marL="127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i="1" lang="en-US" sz="140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i="1" lang="en-US" sz="1400">
                <a:latin typeface="Roboto"/>
                <a:ea typeface="Roboto"/>
                <a:cs typeface="Roboto"/>
                <a:sym typeface="Roboto"/>
              </a:rPr>
              <a:t>electors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			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index the tag assigned to HTML element(s) that you want to style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101600" lvl="0" marL="127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i="1" lang="en-US" sz="1400"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i="1" lang="en-US" sz="1400">
                <a:latin typeface="Roboto"/>
                <a:ea typeface="Roboto"/>
                <a:cs typeface="Roboto"/>
                <a:sym typeface="Roboto"/>
              </a:rPr>
              <a:t>eclaration blocks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	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provide a series of declarations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101600" lvl="0" marL="127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Each block is:		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enclosed in curly brackets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separated 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by a 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semicolon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101600" lvl="0" marL="127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Declarations include both a </a:t>
            </a:r>
            <a:r>
              <a:rPr i="1" lang="en-US" sz="1400">
                <a:latin typeface="Roboto"/>
                <a:ea typeface="Roboto"/>
                <a:cs typeface="Roboto"/>
                <a:sym typeface="Roboto"/>
              </a:rPr>
              <a:t>property name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 and a </a:t>
            </a:r>
            <a:r>
              <a:rPr i="1" lang="en-US" sz="1400">
                <a:latin typeface="Roboto"/>
                <a:ea typeface="Roboto"/>
                <a:cs typeface="Roboto"/>
                <a:sym typeface="Roboto"/>
              </a:rPr>
              <a:t>property value </a:t>
            </a:r>
            <a:r>
              <a:rPr lang="en-US" sz="1400">
                <a:latin typeface="Roboto"/>
                <a:ea typeface="Roboto"/>
                <a:cs typeface="Roboto"/>
                <a:sym typeface="Roboto"/>
              </a:rPr>
              <a:t>(name/value pair)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228600" lvl="1" marL="1200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1" marL="882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 picture containing diagram&#10;&#10;Description automatically generated" id="265" name="Google Shape;26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1500" y="3555050"/>
            <a:ext cx="5861000" cy="12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7"/>
          <p:cNvSpPr txBox="1"/>
          <p:nvPr/>
        </p:nvSpPr>
        <p:spPr>
          <a:xfrm>
            <a:off x="612888" y="4835691"/>
            <a:ext cx="791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1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Image credit: </a:t>
            </a:r>
            <a:r>
              <a:rPr i="0" lang="en-US" sz="1100" u="sng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https://www.w3schools.com/css/css_syntax.asp</a:t>
            </a:r>
            <a:r>
              <a:rPr i="0" lang="en-US" sz="11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 </a:t>
            </a:r>
            <a:endParaRPr sz="11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67" name="Google Shape;26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CSS: Incorporating Stylesheets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73" name="Google Shape;273;p38"/>
          <p:cNvSpPr txBox="1"/>
          <p:nvPr>
            <p:ph idx="1" type="body"/>
          </p:nvPr>
        </p:nvSpPr>
        <p:spPr>
          <a:xfrm>
            <a:off x="0" y="1283380"/>
            <a:ext cx="9144000" cy="386694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▪"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Three ways to use CSS stylesheets to </a:t>
            </a: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style </a:t>
            </a: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HTML files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200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•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Internal CSS (</a:t>
            </a:r>
            <a:r>
              <a:rPr lang="en-US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example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200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•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Inline CSS (</a:t>
            </a:r>
            <a:r>
              <a:rPr lang="en-US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example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) 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200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•"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External CSS (</a:t>
            </a:r>
            <a:r>
              <a:rPr lang="en-US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example</a:t>
            </a: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)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1150" lvl="2" marL="165735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300"/>
              <a:buFont typeface="Courier New"/>
              <a:buChar char="o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Nested under the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r>
              <a:rPr lang="en-US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element of an HTML document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11150" lvl="2" marL="165735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300"/>
              <a:buFont typeface="Courier New"/>
              <a:buChar char="o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Employs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a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&lt;link&gt;</a:t>
            </a:r>
            <a:r>
              <a:rPr lang="en-US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tag to call on the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CSS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stylesheet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to style your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HTML file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1150" lvl="2" marL="165735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300"/>
              <a:buFont typeface="Courier New"/>
              <a:buChar char="o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Example: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&lt;link rel="stylesheet" type="text/css" href= "style.css"&gt;</a:t>
            </a:r>
            <a:r>
              <a:rPr lang="en-US" sz="16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228600" lvl="1" marL="1200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38"/>
          <p:cNvSpPr txBox="1"/>
          <p:nvPr/>
        </p:nvSpPr>
        <p:spPr>
          <a:xfrm>
            <a:off x="-57925" y="4652275"/>
            <a:ext cx="9144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i="1" lang="en-US" sz="15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&lt;link&gt;</a:t>
            </a:r>
            <a:r>
              <a:rPr i="1" lang="en-US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elements </a:t>
            </a:r>
            <a:r>
              <a:rPr i="1" lang="en-US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present yet another a rare case in which an HTML element does not require a closing tag</a:t>
            </a:r>
            <a:endParaRPr sz="1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CSS: Selectors and </a:t>
            </a: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Declaration</a:t>
            </a: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 Blocks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81" name="Google Shape;281;p39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▪"/>
            </a:pPr>
            <a:r>
              <a:rPr i="1" lang="en-US">
                <a:latin typeface="Roboto"/>
                <a:ea typeface="Roboto"/>
                <a:cs typeface="Roboto"/>
                <a:sym typeface="Roboto"/>
              </a:rPr>
              <a:t>Universal selector </a:t>
            </a:r>
            <a:r>
              <a:rPr i="1" lang="en-US"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 = applies to everything in an HTML document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▪"/>
            </a:pPr>
            <a:r>
              <a:rPr i="1" lang="en-US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i="1" lang="en-US">
                <a:latin typeface="Roboto"/>
                <a:ea typeface="Roboto"/>
                <a:cs typeface="Roboto"/>
                <a:sym typeface="Roboto"/>
              </a:rPr>
              <a:t>ype selector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 =</a:t>
            </a:r>
            <a:r>
              <a:rPr lang="en-US">
                <a:latin typeface="Roboto"/>
                <a:ea typeface="Roboto"/>
                <a:cs typeface="Roboto"/>
                <a:sym typeface="Roboto"/>
              </a:rPr>
              <a:t> matches or targets element names; multiple selectors can be applied at once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2" name="Google Shape;2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850" y="1645138"/>
            <a:ext cx="3484874" cy="88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850" y="3227850"/>
            <a:ext cx="3484875" cy="184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300">
                <a:latin typeface="Roboto Medium"/>
                <a:ea typeface="Roboto Medium"/>
                <a:cs typeface="Roboto Medium"/>
                <a:sym typeface="Roboto Medium"/>
              </a:rPr>
              <a:t>CSS: </a:t>
            </a:r>
            <a:r>
              <a:rPr lang="en-US" sz="2300">
                <a:latin typeface="Roboto Medium"/>
                <a:ea typeface="Roboto Medium"/>
                <a:cs typeface="Roboto Medium"/>
                <a:sym typeface="Roboto Medium"/>
              </a:rPr>
              <a:t>Employing an External </a:t>
            </a:r>
            <a:r>
              <a:rPr lang="en-US" sz="2300">
                <a:latin typeface="Roboto Medium"/>
                <a:ea typeface="Roboto Medium"/>
                <a:cs typeface="Roboto Medium"/>
                <a:sym typeface="Roboto Medium"/>
              </a:rPr>
              <a:t>Stylesheet </a:t>
            </a:r>
            <a:r>
              <a:rPr lang="en-US" sz="2300">
                <a:latin typeface="Roboto Medium"/>
                <a:ea typeface="Roboto Medium"/>
                <a:cs typeface="Roboto Medium"/>
                <a:sym typeface="Roboto Medium"/>
              </a:rPr>
              <a:t>in Your Website Folder</a:t>
            </a:r>
            <a:endParaRPr sz="23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90" name="Google Shape;290;p40"/>
          <p:cNvSpPr txBox="1"/>
          <p:nvPr>
            <p:ph idx="1" type="body"/>
          </p:nvPr>
        </p:nvSpPr>
        <p:spPr>
          <a:xfrm>
            <a:off x="0" y="1277100"/>
            <a:ext cx="91440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Using TextEdit/Notepad, create a new file &gt;&gt; a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dd one or more selectors to a declaration block, and create declarations for the heading and/or the paragraph elements of your “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index.html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” file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27940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ave the CSS file as "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style.css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" to your "website"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folder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27940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Open “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index.html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” then nest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the bulleted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&lt;link&gt;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element under the 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section so your HTML files will index your CSS stylesheets as metadata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lphaLcPeriod"/>
            </a:pP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&lt;link rel="stylesheet" type="text/css" href="style.css"&gt;</a:t>
            </a: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-27940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Save your work and navigate to your browser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27940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Click “File” &gt;&gt; “Open File” &gt;&gt; choose “</a:t>
            </a:r>
            <a:r>
              <a:rPr b="1" lang="en-US" sz="1600">
                <a:latin typeface="Roboto Mono"/>
                <a:ea typeface="Roboto Mono"/>
                <a:cs typeface="Roboto Mono"/>
                <a:sym typeface="Roboto Mono"/>
              </a:rPr>
              <a:t>index.html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”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from your “website” folder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27940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Font typeface="Roboto"/>
              <a:buAutoNum type="arabicPeriod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Voila!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Learning outcomes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311700" y="1505700"/>
            <a:ext cx="84678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Today we’ll learn how to…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Conceptualize hypertext, markup, and stylesheets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Enter basic hypertext in HTML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Add comments to HTML script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Style the paragraph with CSS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Use an online code editor (codepen.io)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Create a coding environment on your computer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Save files on your desktop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CSS: Code Snippet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97" name="Google Shape;297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8" name="Google Shape;29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6413" y="1387350"/>
            <a:ext cx="4251226" cy="349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edium"/>
                <a:ea typeface="Roboto Medium"/>
                <a:cs typeface="Roboto Medium"/>
                <a:sym typeface="Roboto Medium"/>
              </a:rPr>
              <a:t>HTML &amp; CSS Art - Ricardo Oliva Alonso, “</a:t>
            </a:r>
            <a:r>
              <a:rPr lang="en-US" sz="2500">
                <a:latin typeface="Roboto Medium"/>
                <a:ea typeface="Roboto Medium"/>
                <a:cs typeface="Roboto Medium"/>
                <a:sym typeface="Roboto Medium"/>
              </a:rPr>
              <a:t>Freddie Mercury”</a:t>
            </a:r>
            <a:endParaRPr sz="25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04" name="Google Shape;304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5" name="Google Shape;305;p42"/>
          <p:cNvSpPr txBox="1"/>
          <p:nvPr>
            <p:ph idx="1" type="body"/>
          </p:nvPr>
        </p:nvSpPr>
        <p:spPr>
          <a:xfrm>
            <a:off x="0" y="4731600"/>
            <a:ext cx="9144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https://css-art.com/freddie-mercury-html-css/</a:t>
            </a: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06" name="Google Shape;30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9701" y="1272100"/>
            <a:ext cx="6484649" cy="3312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 Medium"/>
                <a:ea typeface="Roboto Medium"/>
                <a:cs typeface="Roboto Medium"/>
                <a:sym typeface="Roboto Medium"/>
              </a:rPr>
              <a:t>Summing it up</a:t>
            </a:r>
            <a:endParaRPr sz="25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12" name="Google Shape;31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3" name="Google Shape;313;p43"/>
          <p:cNvSpPr txBox="1"/>
          <p:nvPr/>
        </p:nvSpPr>
        <p:spPr>
          <a:xfrm>
            <a:off x="311725" y="1449450"/>
            <a:ext cx="8417100" cy="35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oto Sans Symbols"/>
              <a:buChar char="▪"/>
            </a:pP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Tonight we learned…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◦"/>
            </a:pP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little about the histories of HTML and CSS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◦"/>
            </a:pP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How they relate to solving technical problems, and then create their own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◦"/>
            </a:pP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How to create a simple HTML script in </a:t>
            </a:r>
            <a:r>
              <a:rPr i="1"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codepen.io</a:t>
            </a: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format and style it, add an image, and add comments.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◦"/>
            </a:pP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How to use CSS to create an external stylesheet for an HTML page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Roboto"/>
              <a:buChar char="◦"/>
            </a:pP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How to read a page source and </a:t>
            </a: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create a desktop coding environment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oto Sans Symbols"/>
              <a:buChar char="▪"/>
            </a:pP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With these skills, you can build a really simple website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85750" lvl="0" marL="412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oto Sans Symbols"/>
              <a:buChar char="▪"/>
            </a:pPr>
            <a:r>
              <a:rPr lang="en-US" sz="17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Any lingering questions?</a:t>
            </a:r>
            <a:endParaRPr sz="17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4"/>
          <p:cNvSpPr txBox="1"/>
          <p:nvPr>
            <p:ph type="title"/>
          </p:nvPr>
        </p:nvSpPr>
        <p:spPr>
          <a:xfrm>
            <a:off x="217200" y="752325"/>
            <a:ext cx="4354800" cy="33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Find a problem or a project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Build something simple &amp; silly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Look at examples!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-US" sz="1600" u="sng">
                <a:latin typeface="Roboto"/>
                <a:ea typeface="Roboto"/>
                <a:cs typeface="Roboto"/>
                <a:sym typeface="Roboto"/>
                <a:hlinkClick r:id="rId3"/>
              </a:rPr>
              <a:t>HTML sites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-US" sz="1600" u="sng">
                <a:latin typeface="Roboto"/>
                <a:ea typeface="Roboto"/>
                <a:cs typeface="Roboto"/>
                <a:sym typeface="Roboto"/>
                <a:hlinkClick r:id="rId4"/>
              </a:rPr>
              <a:t>CSS Zen Garden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-US" sz="1600" u="sng">
                <a:latin typeface="Roboto"/>
                <a:ea typeface="Roboto"/>
                <a:cs typeface="Roboto"/>
                <a:sym typeface="Roboto"/>
                <a:hlinkClick r:id="rId5"/>
              </a:rPr>
              <a:t>CSS Art Gallery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Wikipedia for background reading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-US" sz="1600" u="sng">
                <a:latin typeface="Roboto"/>
                <a:ea typeface="Roboto"/>
                <a:cs typeface="Roboto"/>
                <a:sym typeface="Roboto"/>
                <a:hlinkClick r:id="rId6"/>
              </a:rPr>
              <a:t>HTML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600" u="sng">
                <a:latin typeface="Roboto"/>
                <a:ea typeface="Roboto"/>
                <a:cs typeface="Roboto"/>
                <a:sym typeface="Roboto"/>
                <a:hlinkClick r:id="rId7"/>
              </a:rPr>
              <a:t>CSS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44"/>
          <p:cNvSpPr txBox="1"/>
          <p:nvPr>
            <p:ph idx="2" type="body"/>
          </p:nvPr>
        </p:nvSpPr>
        <p:spPr>
          <a:xfrm>
            <a:off x="4837800" y="641950"/>
            <a:ext cx="4306200" cy="31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/>
              <a:t>Codepen.io</a:t>
            </a:r>
            <a:endParaRPr b="1"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1600" u="sng">
                <a:solidFill>
                  <a:srgbClr val="002D49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Online code editor</a:t>
            </a:r>
            <a:endParaRPr b="1" sz="1600">
              <a:solidFill>
                <a:srgbClr val="002D49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2D49"/>
                </a:solidFill>
              </a:rPr>
              <a:t>w3schools.com</a:t>
            </a:r>
            <a:endParaRPr b="1" sz="1600">
              <a:solidFill>
                <a:srgbClr val="002D49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D49"/>
              </a:buClr>
              <a:buSzPts val="1600"/>
              <a:buChar char="●"/>
            </a:pPr>
            <a:r>
              <a:rPr b="1" lang="en-US" sz="1600">
                <a:solidFill>
                  <a:srgbClr val="002D49"/>
                </a:solidFill>
              </a:rPr>
              <a:t>HTML </a:t>
            </a:r>
            <a:r>
              <a:rPr b="1" lang="en-US" sz="1600" u="sng">
                <a:solidFill>
                  <a:srgbClr val="002D49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Reference</a:t>
            </a:r>
            <a:r>
              <a:rPr b="1" lang="en-US" sz="1600">
                <a:solidFill>
                  <a:srgbClr val="002D49"/>
                </a:solidFill>
              </a:rPr>
              <a:t>, </a:t>
            </a:r>
            <a:r>
              <a:rPr b="1" lang="en-US" sz="1600" u="sng">
                <a:solidFill>
                  <a:srgbClr val="002D49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Examples</a:t>
            </a:r>
            <a:r>
              <a:rPr lang="en-US"/>
              <a:t>, </a:t>
            </a:r>
            <a:r>
              <a:rPr b="1" lang="en-US" sz="1600" u="sng">
                <a:solidFill>
                  <a:srgbClr val="002D49"/>
                </a:solidFill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Exercises</a:t>
            </a:r>
            <a:endParaRPr b="1" sz="1600">
              <a:solidFill>
                <a:srgbClr val="002D49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D49"/>
              </a:buClr>
              <a:buSzPts val="1600"/>
              <a:buChar char="●"/>
            </a:pPr>
            <a:r>
              <a:rPr b="1" lang="en-US" sz="1600">
                <a:solidFill>
                  <a:srgbClr val="002D49"/>
                </a:solidFill>
              </a:rPr>
              <a:t>CSS </a:t>
            </a:r>
            <a:r>
              <a:rPr b="1" lang="en-US" sz="1600" u="sng">
                <a:solidFill>
                  <a:srgbClr val="002D49"/>
                </a:solidFill>
                <a:hlinkClick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Reference</a:t>
            </a:r>
            <a:r>
              <a:rPr lang="en-US"/>
              <a:t>, </a:t>
            </a:r>
            <a:r>
              <a:rPr b="1" lang="en-US" sz="1600" u="sng">
                <a:solidFill>
                  <a:srgbClr val="002D49"/>
                </a:solidFill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Examples</a:t>
            </a:r>
            <a:r>
              <a:rPr lang="en-US"/>
              <a:t>, </a:t>
            </a:r>
            <a:r>
              <a:rPr b="1" lang="en-US" sz="1600" u="sng">
                <a:solidFill>
                  <a:srgbClr val="002D49"/>
                </a:solidFill>
                <a:hlinkClick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Exercises</a:t>
            </a:r>
            <a:endParaRPr b="1"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b="1" sz="1600"/>
          </a:p>
        </p:txBody>
      </p:sp>
      <p:sp>
        <p:nvSpPr>
          <p:cNvPr id="320" name="Google Shape;320;p44"/>
          <p:cNvSpPr txBox="1"/>
          <p:nvPr/>
        </p:nvSpPr>
        <p:spPr>
          <a:xfrm>
            <a:off x="4714944" y="43709"/>
            <a:ext cx="43062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Tools &amp; Tutorials</a:t>
            </a:r>
            <a:endParaRPr i="0" sz="3000" u="none" cap="none" strike="noStrike"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21" name="Google Shape;321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2" name="Google Shape;322;p44"/>
          <p:cNvSpPr txBox="1"/>
          <p:nvPr/>
        </p:nvSpPr>
        <p:spPr>
          <a:xfrm>
            <a:off x="359450" y="43700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Moving Forward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5"/>
          <p:cNvSpPr txBox="1"/>
          <p:nvPr>
            <p:ph type="title"/>
          </p:nvPr>
        </p:nvSpPr>
        <p:spPr>
          <a:xfrm>
            <a:off x="217200" y="434900"/>
            <a:ext cx="4354800" cy="31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 u="sng">
                <a:latin typeface="Roboto"/>
                <a:ea typeface="Roboto"/>
                <a:cs typeface="Roboto"/>
                <a:sym typeface="Roboto"/>
                <a:hlinkClick r:id="rId3"/>
              </a:rPr>
              <a:t>Interneting Is Hard: HTML &amp; CSS</a:t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Created by Oliver James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Free, visually appealing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Excellent conceptual explanations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Char char="●"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Good practice from current lesson</a:t>
            </a:r>
            <a:endParaRPr sz="30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28" name="Google Shape;328;p45"/>
          <p:cNvSpPr txBox="1"/>
          <p:nvPr>
            <p:ph idx="2" type="body"/>
          </p:nvPr>
        </p:nvSpPr>
        <p:spPr>
          <a:xfrm>
            <a:off x="4837800" y="641950"/>
            <a:ext cx="4306200" cy="31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JavaScripting Graduate Student</a:t>
            </a:r>
            <a:endParaRPr b="1"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D49"/>
              </a:buClr>
              <a:buSzPts val="1600"/>
              <a:buChar char="●"/>
            </a:pPr>
            <a:r>
              <a:rPr lang="en-US" sz="1600">
                <a:solidFill>
                  <a:srgbClr val="002D49"/>
                </a:solidFill>
              </a:rPr>
              <a:t>Created by GC Steven Zweibel (GC librarian) and Zachary Lloyd (GC Digital Fellow)</a:t>
            </a:r>
            <a:endParaRPr sz="1600">
              <a:solidFill>
                <a:srgbClr val="002D49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D49"/>
              </a:buClr>
              <a:buSzPts val="1600"/>
              <a:buChar char="●"/>
            </a:pPr>
            <a:r>
              <a:rPr lang="en-US" sz="1600">
                <a:solidFill>
                  <a:srgbClr val="002D49"/>
                </a:solidFill>
              </a:rPr>
              <a:t>Incorporates coding practice in user friendly environment; self-paced</a:t>
            </a:r>
            <a:endParaRPr sz="1600">
              <a:solidFill>
                <a:srgbClr val="002D49"/>
              </a:solidFill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2D49"/>
              </a:buClr>
              <a:buSzPts val="1600"/>
              <a:buChar char="●"/>
            </a:pPr>
            <a:r>
              <a:rPr lang="en-US" sz="1600">
                <a:solidFill>
                  <a:srgbClr val="002D49"/>
                </a:solidFill>
              </a:rPr>
              <a:t>Scaffolds from HTML &amp; CSS to JS</a:t>
            </a:r>
            <a:endParaRPr b="1" sz="1600"/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b="1" sz="1600"/>
          </a:p>
        </p:txBody>
      </p:sp>
      <p:sp>
        <p:nvSpPr>
          <p:cNvPr id="329" name="Google Shape;329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What you’ll need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626075" y="2306700"/>
            <a:ext cx="7136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Web browser with Internet access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Access to a text editor software (Textedit or Notepad)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Ability to create and save files on your desktop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US" sz="2000">
                <a:latin typeface="Roboto"/>
                <a:ea typeface="Roboto"/>
                <a:cs typeface="Roboto"/>
                <a:sym typeface="Roboto"/>
              </a:rPr>
              <a:t>A little patience and curiosity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Facilitator background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16"/>
          <p:cNvSpPr txBox="1"/>
          <p:nvPr/>
        </p:nvSpPr>
        <p:spPr>
          <a:xfrm>
            <a:off x="1884450" y="1526925"/>
            <a:ext cx="71367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Name: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Ian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Pronouns: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he/him/his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Program: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3rd year student in PhD Program in Social Welfare &amp; ITP Certificate, Program Social Media Fellow with GCDI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Research interests: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technology adoption and innovation in human services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ITP Project: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Working focused on a hypertext-based note-taking tool (Obsidian) as an autoethnographic tool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Tech background: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Created websites in early 2000’s in HTML and CSS. Took coursework in JavaScript and D3.JS in PhD. Find coding equally frustrating and fascinating.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25" y="1826500"/>
            <a:ext cx="1721001" cy="2294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Introductions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11725" y="2318700"/>
            <a:ext cx="5838000" cy="17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600">
                <a:solidFill>
                  <a:schemeClr val="dk1"/>
                </a:solidFill>
              </a:rPr>
              <a:t>Name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Pronouns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Program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1 thing you do or would like to do with HTML and/or CSS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HTML: Overlooked and Undervalued?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7451" y="1316388"/>
            <a:ext cx="4029151" cy="3458343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3184675" y="4774725"/>
            <a:ext cx="2774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 source: </a:t>
            </a:r>
            <a:r>
              <a:rPr lang="en-US" sz="11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programminghumor.io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oboto Medium"/>
                <a:ea typeface="Roboto Medium"/>
                <a:cs typeface="Roboto Medium"/>
                <a:sym typeface="Roboto Medium"/>
              </a:rPr>
              <a:t>HTML: Anatomy</a:t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1500" y="1896050"/>
            <a:ext cx="7221025" cy="224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/>
        </p:nvSpPr>
        <p:spPr>
          <a:xfrm>
            <a:off x="3648750" y="4451850"/>
            <a:ext cx="184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 source: </a:t>
            </a:r>
            <a:r>
              <a:rPr lang="en-US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MDN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700">
                <a:latin typeface="Roboto Medium"/>
                <a:ea typeface="Roboto Medium"/>
                <a:cs typeface="Roboto Medium"/>
                <a:sym typeface="Roboto Medium"/>
              </a:rPr>
              <a:t>HyperText Markup Language (HTML): Origins</a:t>
            </a:r>
            <a:endParaRPr sz="27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1" name="Google Shape;121;p20"/>
          <p:cNvSpPr txBox="1"/>
          <p:nvPr>
            <p:ph idx="1" type="body"/>
          </p:nvPr>
        </p:nvSpPr>
        <p:spPr>
          <a:xfrm flipH="1">
            <a:off x="0" y="1277100"/>
            <a:ext cx="9144000" cy="3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First proposed around 1990 by Tim Berners-Lee, a physicist at CERN, the European Organization for Nuclear Research. </a:t>
            </a:r>
            <a:r>
              <a:rPr lang="en-US" sz="1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Current version is HTML5.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Standard at that time for scientific publishing was Standard Generalized Markup Language (SGML).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SGML was highly technical, creating barriers to scientific publication.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Unlike SGML, HTML automated markup process to simplify output.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Content could be translated into front-end (web page) display.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Scientific innovation made online publishing (and information dissemination) much easier.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▪"/>
            </a:pPr>
            <a:r>
              <a:rPr lang="en-US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Also made design of output responsive to user activity.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27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